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reminder of who spoke about each slide has been left on </a:t>
            </a:r>
            <a:r>
              <a:rPr lang="en-GB"/>
              <a:t>each slide’s speaker notes for reference :)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6ffe15a8e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6ffe15a8e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Marcy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71926d69d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71926d69d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71926d69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71926d69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6ffe15a8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6ffe15a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Marcy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6ffe15a8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6ffe15a8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ffe15a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6ffe15a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r>
              <a:rPr lang="en-GB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6ffe15a8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6ffe15a8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6ffe15a8e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6ffe15a8e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6ffe15a8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6ffe15a8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6ffe15a8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6ffe15a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Aaron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1926d69d_19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71926d69d_19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6ffe15a8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6ffe15a8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Suraaj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ffe15a8e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6ffe15a8e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Suraaj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ffe15a8e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6ffe15a8e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Suraaj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6ffe15a8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6ffe15a8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Suraaj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6ffe15a8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6ffe15a8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6ffe15a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6ffe15a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Sarina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ffe15a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ffe15a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Nasir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ffe15a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6ffe15a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Nasir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71926d69d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71926d69d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Nasir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6ffe15a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6ffe15a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Nasir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6ffe15a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6ffe15a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Aaron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6ffe15a8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6ffe15a8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Aaron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Nasir-6/not_my_fitness_p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NotMyFitnessPal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Aaron, Marcy, Nasir, Sarina, Suraaj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6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Demo: Post/Get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00" y="934775"/>
            <a:ext cx="6518200" cy="40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00" y="955500"/>
            <a:ext cx="5781401" cy="36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6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Demo: Put/Delete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5" y="1242175"/>
            <a:ext cx="2632426" cy="265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3853" l="0" r="48649" t="5253"/>
          <a:stretch/>
        </p:blipFill>
        <p:spPr>
          <a:xfrm>
            <a:off x="5983600" y="1242175"/>
            <a:ext cx="2797025" cy="26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5">
            <a:alphaModFix/>
          </a:blip>
          <a:srcRect b="3299" l="0" r="49323" t="5568"/>
          <a:stretch/>
        </p:blipFill>
        <p:spPr>
          <a:xfrm>
            <a:off x="2942475" y="1237225"/>
            <a:ext cx="2867200" cy="27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36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Many more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788475" y="4208725"/>
            <a:ext cx="14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By Meal Type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110450" y="420872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By Week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6676850" y="4208725"/>
            <a:ext cx="17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By Week and Day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2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Client Errors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23589" l="0" r="61342" t="5528"/>
          <a:stretch/>
        </p:blipFill>
        <p:spPr>
          <a:xfrm>
            <a:off x="311700" y="831150"/>
            <a:ext cx="3557313" cy="40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18697" l="8143" r="7984" t="18115"/>
          <a:stretch/>
        </p:blipFill>
        <p:spPr>
          <a:xfrm>
            <a:off x="4039475" y="831150"/>
            <a:ext cx="4792825" cy="15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5">
            <a:alphaModFix/>
          </a:blip>
          <a:srcRect b="19274" l="8093" r="8034" t="19008"/>
          <a:stretch/>
        </p:blipFill>
        <p:spPr>
          <a:xfrm>
            <a:off x="4039475" y="3034647"/>
            <a:ext cx="4792825" cy="153422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5077700" y="1403156"/>
            <a:ext cx="16476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5012725" y="3584494"/>
            <a:ext cx="1647600" cy="22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1080400" y="4189549"/>
            <a:ext cx="2019900" cy="51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 flipH="1" rot="-8980449">
            <a:off x="7336837" y="648760"/>
            <a:ext cx="124773" cy="66981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967925" y="327150"/>
            <a:ext cx="15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400 Bad Request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5"/>
          <p:cNvSpPr/>
          <p:nvPr/>
        </p:nvSpPr>
        <p:spPr>
          <a:xfrm flipH="1" rot="-8980449">
            <a:off x="7128287" y="2781810"/>
            <a:ext cx="124773" cy="66981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7078850" y="2450450"/>
            <a:ext cx="15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404 Not Found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18300" l="0" r="64458" t="0"/>
          <a:stretch/>
        </p:blipFill>
        <p:spPr>
          <a:xfrm>
            <a:off x="232875" y="1017725"/>
            <a:ext cx="3476598" cy="35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9161" l="5196" r="5819" t="8601"/>
          <a:stretch/>
        </p:blipFill>
        <p:spPr>
          <a:xfrm>
            <a:off x="3904575" y="1017725"/>
            <a:ext cx="5023567" cy="28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474150" y="3502650"/>
            <a:ext cx="219000" cy="894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5013625" y="3309525"/>
            <a:ext cx="1091100" cy="13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32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Custom Exception Class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893725" y="3754000"/>
            <a:ext cx="2331300" cy="47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Our Approach to 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516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Lacking confidence in testing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TDD - a great opportunity to explore </a:t>
            </a:r>
            <a:r>
              <a:rPr b="1" lang="en-GB"/>
              <a:t>industry standard development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Approaching TDD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Mob </a:t>
            </a:r>
            <a:r>
              <a:rPr lang="en-GB"/>
              <a:t>pseudo</a:t>
            </a:r>
            <a:r>
              <a:rPr lang="en-GB"/>
              <a:t>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Write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Write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401" y="360401"/>
            <a:ext cx="3695075" cy="42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13312" l="5567" r="5638" t="13341"/>
          <a:stretch/>
        </p:blipFill>
        <p:spPr>
          <a:xfrm>
            <a:off x="0" y="1061956"/>
            <a:ext cx="9144001" cy="325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 rot="10798338">
            <a:off x="1695113" y="3771703"/>
            <a:ext cx="1241100" cy="1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 rot="9624012">
            <a:off x="3838393" y="1634941"/>
            <a:ext cx="1241324" cy="141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5187750" y="1152475"/>
            <a:ext cx="97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</a:rPr>
              <a:t>Input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3036475" y="3588550"/>
            <a:ext cx="112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</a:rPr>
              <a:t>Output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TDD in addFoodEntry method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10134" l="6551" r="6906" t="10443"/>
          <a:stretch/>
        </p:blipFill>
        <p:spPr>
          <a:xfrm>
            <a:off x="700550" y="243463"/>
            <a:ext cx="7742901" cy="46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-64400" y="1089550"/>
            <a:ext cx="5794200" cy="3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Sunday/Monday - </a:t>
            </a:r>
            <a:r>
              <a:rPr b="1" lang="en-GB"/>
              <a:t>TDD </a:t>
            </a:r>
            <a:r>
              <a:rPr b="1" lang="en-GB"/>
              <a:t>focused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Tuesday/Wednesday - More </a:t>
            </a:r>
            <a:r>
              <a:rPr lang="en-GB"/>
              <a:t>ambitious</a:t>
            </a:r>
            <a:r>
              <a:rPr lang="en-GB"/>
              <a:t> with methods, less TDD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Testing took longer, less </a:t>
            </a:r>
            <a:r>
              <a:rPr lang="en-GB" sz="1700"/>
              <a:t>conscious</a:t>
            </a:r>
            <a:r>
              <a:rPr lang="en-GB" sz="1700"/>
              <a:t> business logic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90 Tests</a:t>
            </a:r>
            <a:r>
              <a:rPr lang="en-GB"/>
              <a:t> written and passed - a </a:t>
            </a:r>
            <a:r>
              <a:rPr b="1" lang="en-GB"/>
              <a:t>reliable</a:t>
            </a:r>
            <a:r>
              <a:rPr lang="en-GB"/>
              <a:t> API!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Pedagogically valuable, </a:t>
            </a:r>
            <a:r>
              <a:rPr lang="en-GB"/>
              <a:t>whole team more confident in testing</a:t>
            </a:r>
            <a:r>
              <a:rPr lang="en-GB"/>
              <a:t> 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50" y="1653452"/>
            <a:ext cx="3405024" cy="33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075" y="382375"/>
            <a:ext cx="2615375" cy="36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075" y="937150"/>
            <a:ext cx="2615375" cy="39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37068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Results of TDD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37068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Argument Captors - a fun discovery!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565425"/>
            <a:ext cx="38628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Originally had conflict over the need for an </a:t>
            </a:r>
            <a:r>
              <a:rPr b="1" lang="en-GB" sz="1700"/>
              <a:t>ArgumentCaptor</a:t>
            </a:r>
            <a:r>
              <a:rPr lang="en-GB" sz="1700"/>
              <a:t> when comparing two tests.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Discovered the difference between them was down to </a:t>
            </a:r>
            <a:r>
              <a:rPr b="1" lang="en-GB" sz="1700"/>
              <a:t>primitives</a:t>
            </a:r>
            <a:r>
              <a:rPr lang="en-GB" sz="1700"/>
              <a:t> remaining consistent </a:t>
            </a:r>
            <a:r>
              <a:rPr b="1" lang="en-GB" sz="1700"/>
              <a:t>vs objects</a:t>
            </a:r>
            <a:r>
              <a:rPr lang="en-GB" sz="1700"/>
              <a:t> being traced as rows returned in SQL - thus not the specific object.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Cleaner code!</a:t>
            </a:r>
            <a:endParaRPr b="1" sz="1700"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13104" l="6570" r="6405" t="12396"/>
          <a:stretch/>
        </p:blipFill>
        <p:spPr>
          <a:xfrm>
            <a:off x="4438000" y="3021121"/>
            <a:ext cx="4532049" cy="199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10694" l="5577" r="5604" t="10552"/>
          <a:stretch/>
        </p:blipFill>
        <p:spPr>
          <a:xfrm>
            <a:off x="4437999" y="457375"/>
            <a:ext cx="4532052" cy="21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6140025" y="51125"/>
            <a:ext cx="11280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BEFORE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6140025" y="2602850"/>
            <a:ext cx="10026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AFTER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025" y="3924098"/>
            <a:ext cx="1364475" cy="109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5" y="36763"/>
            <a:ext cx="8833550" cy="49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Extension</a:t>
            </a:r>
            <a:r>
              <a:rPr lang="en-GB">
                <a:solidFill>
                  <a:schemeClr val="dk2"/>
                </a:solidFill>
              </a:rPr>
              <a:t> - daily calorie goals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11885" l="3112" r="3420" t="14838"/>
          <a:stretch/>
        </p:blipFill>
        <p:spPr>
          <a:xfrm>
            <a:off x="243125" y="1152475"/>
            <a:ext cx="8520598" cy="363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14021" l="6703" r="6581" t="13666"/>
          <a:stretch/>
        </p:blipFill>
        <p:spPr>
          <a:xfrm>
            <a:off x="2577225" y="2222775"/>
            <a:ext cx="6214650" cy="280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SQL implementation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68350" y="1816875"/>
            <a:ext cx="165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Calculates the sum of the total calories for a day per person</a:t>
            </a:r>
            <a:endParaRPr/>
          </a:p>
        </p:txBody>
      </p:sp>
      <p:cxnSp>
        <p:nvCxnSpPr>
          <p:cNvPr id="228" name="Google Shape;228;p33"/>
          <p:cNvCxnSpPr/>
          <p:nvPr/>
        </p:nvCxnSpPr>
        <p:spPr>
          <a:xfrm>
            <a:off x="1758925" y="2795525"/>
            <a:ext cx="1881900" cy="87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3"/>
          <p:cNvSpPr txBox="1"/>
          <p:nvPr/>
        </p:nvSpPr>
        <p:spPr>
          <a:xfrm>
            <a:off x="311700" y="3054850"/>
            <a:ext cx="191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required as the food_entries table does not have access to the daily calorie target property in the people table</a:t>
            </a:r>
            <a:endParaRPr/>
          </a:p>
        </p:txBody>
      </p:sp>
      <p:cxnSp>
        <p:nvCxnSpPr>
          <p:cNvPr id="230" name="Google Shape;230;p33"/>
          <p:cNvCxnSpPr/>
          <p:nvPr/>
        </p:nvCxnSpPr>
        <p:spPr>
          <a:xfrm>
            <a:off x="2232275" y="3774400"/>
            <a:ext cx="1501500" cy="3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4579" l="9457" r="9360" t="14713"/>
          <a:stretch/>
        </p:blipFill>
        <p:spPr>
          <a:xfrm>
            <a:off x="4066725" y="151575"/>
            <a:ext cx="3565751" cy="20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/>
          <p:nvPr/>
        </p:nvSpPr>
        <p:spPr>
          <a:xfrm>
            <a:off x="4859600" y="1733175"/>
            <a:ext cx="1657200" cy="3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7708200" y="1541975"/>
            <a:ext cx="128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set in service class</a:t>
            </a:r>
            <a:endParaRPr/>
          </a:p>
        </p:txBody>
      </p:sp>
      <p:cxnSp>
        <p:nvCxnSpPr>
          <p:cNvPr id="234" name="Google Shape;234;p33"/>
          <p:cNvCxnSpPr>
            <a:stCxn id="233" idx="1"/>
            <a:endCxn id="232" idx="3"/>
          </p:cNvCxnSpPr>
          <p:nvPr/>
        </p:nvCxnSpPr>
        <p:spPr>
          <a:xfrm flipH="1">
            <a:off x="6516900" y="1849775"/>
            <a:ext cx="1191300" cy="3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3"/>
          <p:cNvSpPr/>
          <p:nvPr/>
        </p:nvSpPr>
        <p:spPr>
          <a:xfrm>
            <a:off x="3787390" y="650373"/>
            <a:ext cx="1267650" cy="2213200"/>
          </a:xfrm>
          <a:custGeom>
            <a:rect b="b" l="l" r="r" t="t"/>
            <a:pathLst>
              <a:path extrusionOk="0" h="88528" w="50706">
                <a:moveTo>
                  <a:pt x="50706" y="243"/>
                </a:moveTo>
                <a:cubicBezTo>
                  <a:pt x="42474" y="1864"/>
                  <a:pt x="7277" y="-4748"/>
                  <a:pt x="1313" y="9966"/>
                </a:cubicBezTo>
                <a:cubicBezTo>
                  <a:pt x="-4650" y="24680"/>
                  <a:pt x="12656" y="75434"/>
                  <a:pt x="14925" y="88528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Business logic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12791" l="4605" r="8164" t="10012"/>
          <a:stretch/>
        </p:blipFill>
        <p:spPr>
          <a:xfrm>
            <a:off x="311700" y="1152475"/>
            <a:ext cx="7367224" cy="355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4"/>
          <p:cNvCxnSpPr/>
          <p:nvPr/>
        </p:nvCxnSpPr>
        <p:spPr>
          <a:xfrm flipH="1">
            <a:off x="4407350" y="983450"/>
            <a:ext cx="1128600" cy="149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4"/>
          <p:cNvSpPr/>
          <p:nvPr/>
        </p:nvSpPr>
        <p:spPr>
          <a:xfrm>
            <a:off x="1934875" y="2415600"/>
            <a:ext cx="2380800" cy="1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4068425" y="423575"/>
            <a:ext cx="361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out the calorie difference then SET that value for each person</a:t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1472075" y="2729375"/>
            <a:ext cx="6151500" cy="31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7752075" y="2037600"/>
            <a:ext cx="133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the result property as a message indicating how much they are above/below their target</a:t>
            </a:r>
            <a:endParaRPr/>
          </a:p>
        </p:txBody>
      </p:sp>
      <p:cxnSp>
        <p:nvCxnSpPr>
          <p:cNvPr id="247" name="Google Shape;247;p34"/>
          <p:cNvCxnSpPr/>
          <p:nvPr/>
        </p:nvCxnSpPr>
        <p:spPr>
          <a:xfrm flipH="1">
            <a:off x="7623725" y="2334875"/>
            <a:ext cx="201600" cy="57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Ideas for the future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11700" y="1152475"/>
            <a:ext cx="37917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Expand to </a:t>
            </a:r>
            <a:r>
              <a:rPr b="1" lang="en-GB"/>
              <a:t>include exercise data</a:t>
            </a:r>
            <a:r>
              <a:rPr lang="en-GB"/>
              <a:t> - include people’s daily workouts and</a:t>
            </a:r>
            <a:r>
              <a:rPr lang="en-GB"/>
              <a:t> </a:t>
            </a:r>
            <a:r>
              <a:rPr lang="en-GB"/>
              <a:t>how</a:t>
            </a:r>
            <a:r>
              <a:rPr lang="en-GB"/>
              <a:t> many calories they are burning.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 out people’s </a:t>
            </a:r>
            <a:r>
              <a:rPr b="1" lang="en-GB"/>
              <a:t>daily net calories</a:t>
            </a:r>
            <a:r>
              <a:rPr lang="en-GB"/>
              <a:t> </a:t>
            </a:r>
            <a:r>
              <a:rPr lang="en-GB" sz="1700"/>
              <a:t>then compare to daily calorie target.</a:t>
            </a:r>
            <a:endParaRPr sz="1700"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00" y="512750"/>
            <a:ext cx="4066876" cy="405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Reflections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Greater understanding of project work, thorough planning and TDD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ame across interesting 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How to properly do TDD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ArgumentCaptor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Calorie Counting method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Please check out our repo if you’re interested! Any improvements are welcomed! 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https://github.com/Nasir-6/not_my_fitness_pal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Introducing  </a:t>
            </a:r>
            <a:r>
              <a:rPr b="1" lang="en-GB">
                <a:solidFill>
                  <a:schemeClr val="dk2"/>
                </a:solidFill>
              </a:rPr>
              <a:t>Not</a:t>
            </a:r>
            <a:r>
              <a:rPr lang="en-GB">
                <a:solidFill>
                  <a:schemeClr val="dk2"/>
                </a:solidFill>
              </a:rPr>
              <a:t>MyFitnessPal!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38550" y="1217475"/>
            <a:ext cx="47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food tracking API built using </a:t>
            </a:r>
            <a:r>
              <a:rPr b="1" lang="en-GB"/>
              <a:t>Java, SQL, Spring Boot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Get stored food from a database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Update stored food items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Delete food items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Able to select food by…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Person_id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Week and day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Meal type</a:t>
            </a:r>
            <a:endParaRPr sz="1500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14636" r="16582" t="0"/>
          <a:stretch/>
        </p:blipFill>
        <p:spPr>
          <a:xfrm>
            <a:off x="5751875" y="1583375"/>
            <a:ext cx="2610451" cy="19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5270750" y="918138"/>
            <a:ext cx="3572700" cy="3307200"/>
          </a:xfrm>
          <a:prstGeom prst="noSmoking">
            <a:avLst>
              <a:gd fmla="val 7854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Planning - ERD, </a:t>
            </a:r>
            <a:r>
              <a:rPr lang="en-GB">
                <a:solidFill>
                  <a:schemeClr val="dk2"/>
                </a:solidFill>
              </a:rPr>
              <a:t>Class Diagram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Friday - POJOs, services, methods, ERD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074" y="988575"/>
            <a:ext cx="3316225" cy="32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825" y="1700675"/>
            <a:ext cx="3481475" cy="32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Planning - Application Structure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Sunday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Food and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Controller, Service, DAOs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Connection via service classes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700" y="2691475"/>
            <a:ext cx="1719024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925" y="0"/>
            <a:ext cx="2940800" cy="502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00" y="-39250"/>
            <a:ext cx="6047024" cy="50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Planning - Week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Mob Programming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Everyone clued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One method - reference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Split up on Tues/Wed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Key factor of success - collab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5950"/>
            <a:ext cx="4243524" cy="17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350" y="658450"/>
            <a:ext cx="5095649" cy="36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40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Collaboration Tools - Trello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96600" y="1129875"/>
            <a:ext cx="80040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</a:t>
            </a:r>
            <a:r>
              <a:rPr lang="en-GB" sz="1500"/>
              <a:t>witch up the visual tool styles - detail/brainstorming vs </a:t>
            </a:r>
            <a:r>
              <a:rPr b="1" lang="en-GB" sz="1500"/>
              <a:t>broken down targets.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C</a:t>
            </a:r>
            <a:r>
              <a:rPr b="1" lang="en-GB" sz="1500"/>
              <a:t>ater for different minds</a:t>
            </a:r>
            <a:r>
              <a:rPr lang="en-GB" sz="1500"/>
              <a:t>.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Each day resembled an </a:t>
            </a:r>
            <a:r>
              <a:rPr b="1" lang="en-GB" sz="1500"/>
              <a:t>agile sprint</a:t>
            </a:r>
            <a:r>
              <a:rPr lang="en-GB" sz="1500"/>
              <a:t> (stand-up, implement, review, retrospect) - though </a:t>
            </a:r>
            <a:r>
              <a:rPr b="1" lang="en-GB" sz="1500"/>
              <a:t>not firmly set</a:t>
            </a:r>
            <a:r>
              <a:rPr lang="en-GB" sz="1500"/>
              <a:t> this way.</a:t>
            </a:r>
            <a:endParaRPr sz="15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000" y="2282107"/>
            <a:ext cx="5741999" cy="261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32934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Collaboration Tools - Git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528325"/>
            <a:ext cx="8396400" cy="15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Additional </a:t>
            </a:r>
            <a:r>
              <a:rPr b="1" lang="en-GB"/>
              <a:t>branches</a:t>
            </a:r>
            <a:r>
              <a:rPr lang="en-GB"/>
              <a:t> to </a:t>
            </a:r>
            <a:r>
              <a:rPr b="1" lang="en-GB"/>
              <a:t>distinguish</a:t>
            </a:r>
            <a:r>
              <a:rPr lang="en-GB"/>
              <a:t> the type of task we were doing and </a:t>
            </a:r>
            <a:r>
              <a:rPr b="1" lang="en-GB"/>
              <a:t>avoid breaking main</a:t>
            </a:r>
            <a:r>
              <a:rPr lang="en-GB"/>
              <a:t> code.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</a:t>
            </a:r>
            <a:r>
              <a:rPr b="1" lang="en-GB"/>
              <a:t>taggered approach</a:t>
            </a:r>
            <a:r>
              <a:rPr lang="en-GB"/>
              <a:t> to working through merges - </a:t>
            </a:r>
            <a:r>
              <a:rPr b="1" lang="en-GB"/>
              <a:t>resolving any conflicts</a:t>
            </a:r>
            <a:r>
              <a:rPr lang="en-GB"/>
              <a:t> was smoother.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Led to much </a:t>
            </a:r>
            <a:r>
              <a:rPr b="1" lang="en-GB"/>
              <a:t>more efficient merges</a:t>
            </a:r>
            <a:r>
              <a:rPr lang="en-GB"/>
              <a:t>, coping as the code base grew.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Low</a:t>
            </a:r>
            <a:r>
              <a:rPr lang="en-GB"/>
              <a:t> number of </a:t>
            </a:r>
            <a:r>
              <a:rPr b="1" lang="en-GB"/>
              <a:t>merge conflicts</a:t>
            </a:r>
            <a:r>
              <a:rPr lang="en-GB"/>
              <a:t> experienced during our project was a testament to this.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100" y="119498"/>
            <a:ext cx="5485399" cy="1408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124875" y="3276115"/>
            <a:ext cx="25359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Top-right photo: A rough merge process we drew up - to reference back to when splitting off for pair programming.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/>
              <a:t>Bottom-right photo: Branch structure as per github (towards end of project).</a:t>
            </a:r>
            <a:endParaRPr sz="11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450" y="3019425"/>
            <a:ext cx="63655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